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8"/>
  </p:notesMasterIdLst>
  <p:sldIdLst>
    <p:sldId id="257" r:id="rId2"/>
    <p:sldId id="296" r:id="rId3"/>
    <p:sldId id="297" r:id="rId4"/>
    <p:sldId id="298" r:id="rId5"/>
    <p:sldId id="299" r:id="rId6"/>
    <p:sldId id="300" r:id="rId7"/>
  </p:sldIdLst>
  <p:sldSz cx="16256000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08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ashiro, Peter" initials="AP" lastIdx="3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09C319-D631-483D-9E0F-9B6762DF1FE6}">
  <a:tblStyle styleId="{0A09C319-D631-483D-9E0F-9B6762DF1F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666"/>
  </p:normalViewPr>
  <p:slideViewPr>
    <p:cSldViewPr snapToGrid="0">
      <p:cViewPr varScale="1">
        <p:scale>
          <a:sx n="54" d="100"/>
          <a:sy n="54" d="100"/>
        </p:scale>
        <p:origin x="248" y="856"/>
      </p:cViewPr>
      <p:guideLst>
        <p:guide orient="horz" pos="2808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commentAuthors" Target="commentAuthors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558fc954e4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558fc954e4_0_6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g558fc954e4_0_6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558fc954e4_0_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558fc954e4_0_6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g558fc954e4_0_6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558fc954e4_0_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558fc954e4_0_6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g558fc954e4_0_6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4eb6f043fd_1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4eb6f043fd_1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0368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7999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600" y="327810"/>
            <a:ext cx="1402080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600" y="1590264"/>
            <a:ext cx="1402080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2"/>
            <a:ext cx="16256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 sz="1400"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60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5368" y="8021420"/>
            <a:ext cx="184713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2"/>
            <a:ext cx="16255999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2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2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4"/>
            <a:ext cx="16255999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 sz="1400"/>
          </a:p>
        </p:txBody>
      </p:sp>
      <p:sp>
        <p:nvSpPr>
          <p:cNvPr id="24" name="Google Shape;24;p4"/>
          <p:cNvSpPr txBox="1"/>
          <p:nvPr/>
        </p:nvSpPr>
        <p:spPr>
          <a:xfrm>
            <a:off x="863601" y="5248174"/>
            <a:ext cx="12137662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 sz="1400"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369" y="902337"/>
            <a:ext cx="8466667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0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7999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600" y="291550"/>
            <a:ext cx="1402080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678" y="2067652"/>
            <a:ext cx="15174644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099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1907" y="5181600"/>
            <a:ext cx="13392188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499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759" y="996100"/>
            <a:ext cx="14630471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199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" y="34184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600" y="486835"/>
            <a:ext cx="140208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600" y="2434168"/>
            <a:ext cx="1402080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scikit-learn.org/stable/modules/generated/sklearn.decomposition.TruncatedSVD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133" y="1933137"/>
            <a:ext cx="14020931" cy="5500863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-US" sz="6000" b="1" dirty="0"/>
              <a:t>SVD in </a:t>
            </a:r>
            <a:r>
              <a:rPr lang="en-US" sz="6000" b="1" dirty="0" smtClean="0"/>
              <a:t>Practice</a:t>
            </a:r>
            <a:endParaRPr sz="5999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50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Computing SVD in Python</a:t>
            </a:r>
            <a:endParaRPr/>
          </a:p>
        </p:txBody>
      </p:sp>
      <p:sp>
        <p:nvSpPr>
          <p:cNvPr id="702" name="Google Shape;702;p50"/>
          <p:cNvSpPr txBox="1">
            <a:spLocks noGrp="1"/>
          </p:cNvSpPr>
          <p:nvPr>
            <p:ph type="body" idx="1"/>
          </p:nvPr>
        </p:nvSpPr>
        <p:spPr>
          <a:xfrm>
            <a:off x="1117590" y="1590560"/>
            <a:ext cx="14020931" cy="1002709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indent="0">
              <a:buNone/>
            </a:pPr>
            <a:r>
              <a:rPr lang="en-US" dirty="0" err="1"/>
              <a:t>Scikit</a:t>
            </a:r>
            <a:r>
              <a:rPr lang="en-US" dirty="0"/>
              <a:t> Learn Package:</a:t>
            </a:r>
            <a:endParaRPr dirty="0"/>
          </a:p>
        </p:txBody>
      </p:sp>
      <p:sp>
        <p:nvSpPr>
          <p:cNvPr id="703" name="Google Shape;703;p50"/>
          <p:cNvSpPr txBox="1"/>
          <p:nvPr/>
        </p:nvSpPr>
        <p:spPr>
          <a:xfrm>
            <a:off x="3364446" y="4197184"/>
            <a:ext cx="11182308" cy="1726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>
              <a:lnSpc>
                <a:spcPct val="90000"/>
              </a:lnSpc>
              <a:spcBef>
                <a:spcPts val="1333"/>
              </a:spcBef>
            </a:pPr>
            <a:r>
              <a:rPr lang="en-US" sz="3600">
                <a:solidFill>
                  <a:schemeClr val="dk1"/>
                </a:solidFill>
                <a:highlight>
                  <a:schemeClr val="lt2"/>
                </a:highlight>
                <a:latin typeface="Verdana"/>
                <a:ea typeface="Verdana"/>
                <a:cs typeface="Verdana"/>
                <a:sym typeface="Verdana"/>
              </a:rPr>
              <a:t>svd = TruncatedSVD(n_components = 10)</a:t>
            </a:r>
            <a:endParaRPr sz="3600">
              <a:solidFill>
                <a:schemeClr val="dk1"/>
              </a:solidFill>
              <a:highlight>
                <a:schemeClr val="lt2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>
              <a:lnSpc>
                <a:spcPct val="90000"/>
              </a:lnSpc>
              <a:spcBef>
                <a:spcPts val="1333"/>
              </a:spcBef>
            </a:pPr>
            <a:r>
              <a:rPr lang="en-US" sz="3600">
                <a:solidFill>
                  <a:schemeClr val="dk1"/>
                </a:solidFill>
                <a:highlight>
                  <a:schemeClr val="lt2"/>
                </a:highlight>
                <a:latin typeface="Verdana"/>
                <a:ea typeface="Verdana"/>
                <a:cs typeface="Verdana"/>
                <a:sym typeface="Verdana"/>
              </a:rPr>
              <a:t>new_data = svd.fit_transform(data)</a:t>
            </a:r>
            <a:endParaRPr sz="3600">
              <a:solidFill>
                <a:schemeClr val="dk1"/>
              </a:solidFill>
              <a:highlight>
                <a:schemeClr val="lt2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54D51CC6-E275-3344-882D-2597B921674D}"/>
              </a:ext>
            </a:extLst>
          </p:cNvPr>
          <p:cNvSpPr/>
          <p:nvPr/>
        </p:nvSpPr>
        <p:spPr>
          <a:xfrm>
            <a:off x="56" y="2971607"/>
            <a:ext cx="16256000" cy="461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1333"/>
              </a:spcBef>
            </a:pPr>
            <a:r>
              <a:rPr lang="en-US" sz="2400" u="sng" dirty="0">
                <a:solidFill>
                  <a:schemeClr val="hlin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https://scikit-learn.org/stable/modules/generated/sklearn.decomposition.TruncatedSVD.html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51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Relation between PCA and SVD</a:t>
            </a:r>
            <a:endParaRPr/>
          </a:p>
        </p:txBody>
      </p:sp>
      <p:sp>
        <p:nvSpPr>
          <p:cNvPr id="710" name="Google Shape;710;p51"/>
          <p:cNvSpPr txBox="1">
            <a:spLocks noGrp="1"/>
          </p:cNvSpPr>
          <p:nvPr>
            <p:ph type="body" idx="1"/>
          </p:nvPr>
        </p:nvSpPr>
        <p:spPr>
          <a:xfrm>
            <a:off x="1117599" y="1590554"/>
            <a:ext cx="14020931" cy="6310484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r>
              <a:rPr lang="en-US"/>
              <a:t>PCA does eigendecomposition of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i="1" baseline="3000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>
              <a:spcBef>
                <a:spcPts val="0"/>
              </a:spcBef>
            </a:pPr>
            <a:r>
              <a:rPr lang="en-US"/>
              <a:t>SVD decomposes the original matrix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>
              <a:spcBef>
                <a:spcPts val="0"/>
              </a:spcBef>
            </a:pPr>
            <a:r>
              <a:rPr lang="en-US"/>
              <a:t>Principal components = right singular vectors (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US"/>
              <a:t>)</a:t>
            </a:r>
            <a:endParaRPr/>
          </a:p>
          <a:p>
            <a:pPr>
              <a:spcBef>
                <a:spcPts val="0"/>
              </a:spcBef>
            </a:pPr>
            <a:r>
              <a:rPr lang="en-US"/>
              <a:t>In practice, PCA are usually implemented using SVD </a:t>
            </a:r>
            <a:endParaRPr/>
          </a:p>
          <a:p>
            <a:pPr lvl="1">
              <a:spcBef>
                <a:spcPts val="0"/>
              </a:spcBef>
            </a:pPr>
            <a:r>
              <a:rPr lang="en-US"/>
              <a:t>Computing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i="1" baseline="3000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/>
              <a:t> may lose precision</a:t>
            </a:r>
            <a:endParaRPr/>
          </a:p>
          <a:p>
            <a:pPr lvl="1">
              <a:spcBef>
                <a:spcPts val="0"/>
              </a:spcBef>
            </a:pPr>
            <a:r>
              <a:rPr lang="en-US"/>
              <a:t>SVD solution is more stable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2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Summary of SVD</a:t>
            </a:r>
            <a:endParaRPr/>
          </a:p>
        </p:txBody>
      </p:sp>
      <p:sp>
        <p:nvSpPr>
          <p:cNvPr id="717" name="Google Shape;717;p52"/>
          <p:cNvSpPr txBox="1">
            <a:spLocks noGrp="1"/>
          </p:cNvSpPr>
          <p:nvPr>
            <p:ph type="body" idx="1"/>
          </p:nvPr>
        </p:nvSpPr>
        <p:spPr>
          <a:xfrm>
            <a:off x="1117599" y="1590554"/>
            <a:ext cx="14020931" cy="6310484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r>
              <a:rPr lang="en-US"/>
              <a:t>SVD provides an orthogonal and low- dimensional representation for data matrix</a:t>
            </a:r>
            <a:endParaRPr/>
          </a:p>
          <a:p>
            <a:pPr>
              <a:spcBef>
                <a:spcPts val="0"/>
              </a:spcBef>
            </a:pPr>
            <a:r>
              <a:rPr lang="en-US"/>
              <a:t>When applied to document-word matrix, it is usually called “</a:t>
            </a:r>
            <a:r>
              <a:rPr lang="en-US" i="1" u="sng"/>
              <a:t>latent semantic indexing</a:t>
            </a:r>
            <a:r>
              <a:rPr lang="en-US"/>
              <a:t>”</a:t>
            </a:r>
            <a:endParaRPr/>
          </a:p>
          <a:p>
            <a:pPr>
              <a:spcBef>
                <a:spcPts val="0"/>
              </a:spcBef>
            </a:pPr>
            <a:r>
              <a:rPr lang="en-US"/>
              <a:t>Singular vectors / principal components are interpreted as concepts, topics, etc.</a:t>
            </a:r>
            <a:endParaRPr/>
          </a:p>
          <a:p>
            <a:pPr>
              <a:spcBef>
                <a:spcPts val="0"/>
              </a:spcBef>
            </a:pPr>
            <a:r>
              <a:rPr lang="en-US"/>
              <a:t>In practice, interpretation can be hard!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53"/>
          <p:cNvSpPr txBox="1">
            <a:spLocks noGrp="1"/>
          </p:cNvSpPr>
          <p:nvPr>
            <p:ph type="title"/>
          </p:nvPr>
        </p:nvSpPr>
        <p:spPr>
          <a:xfrm>
            <a:off x="1117600" y="328225"/>
            <a:ext cx="14020801" cy="999898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What you should know</a:t>
            </a:r>
            <a:endParaRPr/>
          </a:p>
        </p:txBody>
      </p:sp>
      <p:sp>
        <p:nvSpPr>
          <p:cNvPr id="723" name="Google Shape;723;p53"/>
          <p:cNvSpPr txBox="1">
            <a:spLocks noGrp="1"/>
          </p:cNvSpPr>
          <p:nvPr>
            <p:ph type="body" idx="1"/>
          </p:nvPr>
        </p:nvSpPr>
        <p:spPr>
          <a:xfrm>
            <a:off x="1117600" y="1590555"/>
            <a:ext cx="14020801" cy="6310475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r>
              <a:rPr lang="en-US"/>
              <a:t>Eigenvectors and principal components are useful patterns in matrix data </a:t>
            </a:r>
            <a:endParaRPr/>
          </a:p>
          <a:p>
            <a:pPr>
              <a:spcBef>
                <a:spcPts val="0"/>
              </a:spcBef>
            </a:pPr>
            <a:r>
              <a:rPr lang="en-US"/>
              <a:t>How PCA transforms matrix data into orthogonal, low dimensional vectors</a:t>
            </a:r>
            <a:endParaRPr/>
          </a:p>
          <a:p>
            <a:pPr>
              <a:spcBef>
                <a:spcPts val="0"/>
              </a:spcBef>
            </a:pPr>
            <a:r>
              <a:rPr lang="en-US"/>
              <a:t>How SVD is performed on the original data matrix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183" y="152519"/>
            <a:ext cx="14990004" cy="1247346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83" y="1279848"/>
            <a:ext cx="15697221" cy="200358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8" y="4620881"/>
            <a:ext cx="16254412" cy="187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17" tIns="81282" rIns="162517" bIns="81282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398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398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398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5981" y="8161487"/>
            <a:ext cx="14019431" cy="704873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1689" y="8539483"/>
            <a:ext cx="760210" cy="265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43447114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172</Words>
  <Application>Microsoft Macintosh PowerPoint</Application>
  <PresentationFormat>Custom</PresentationFormat>
  <Paragraphs>29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Verdana</vt:lpstr>
      <vt:lpstr>Arial</vt:lpstr>
      <vt:lpstr>Calibri</vt:lpstr>
      <vt:lpstr>Arial Black</vt:lpstr>
      <vt:lpstr>Times New Roman</vt:lpstr>
      <vt:lpstr>Georgia</vt:lpstr>
      <vt:lpstr>verdana-degrees1</vt:lpstr>
      <vt:lpstr>SVD in Practice</vt:lpstr>
      <vt:lpstr>Computing SVD in Python</vt:lpstr>
      <vt:lpstr>Relation between PCA and SVD</vt:lpstr>
      <vt:lpstr>Summary of SVD</vt:lpstr>
      <vt:lpstr>What you should know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3.3.7_SVD in Practice</dc:title>
  <dc:subject>Data Mining 1</dc:subject>
  <dc:creator>Qiaozhu Mei</dc:creator>
  <cp:keywords/>
  <dc:description/>
  <cp:lastModifiedBy>Tan, Yuanru</cp:lastModifiedBy>
  <cp:revision>7</cp:revision>
  <dcterms:modified xsi:type="dcterms:W3CDTF">2019-11-18T18:53:42Z</dcterms:modified>
  <cp:category/>
</cp:coreProperties>
</file>